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298" r:id="rId3"/>
    <p:sldId id="268" r:id="rId4"/>
    <p:sldId id="258" r:id="rId5"/>
    <p:sldId id="284" r:id="rId6"/>
    <p:sldId id="305" r:id="rId7"/>
    <p:sldId id="291" r:id="rId8"/>
    <p:sldId id="283" r:id="rId9"/>
    <p:sldId id="303" r:id="rId10"/>
    <p:sldId id="277" r:id="rId11"/>
    <p:sldId id="279" r:id="rId12"/>
    <p:sldId id="278" r:id="rId13"/>
    <p:sldId id="280" r:id="rId14"/>
    <p:sldId id="281" r:id="rId15"/>
    <p:sldId id="300" r:id="rId16"/>
    <p:sldId id="302" r:id="rId17"/>
    <p:sldId id="261" r:id="rId18"/>
    <p:sldId id="299" r:id="rId19"/>
    <p:sldId id="265" r:id="rId20"/>
    <p:sldId id="293" r:id="rId21"/>
    <p:sldId id="271" r:id="rId22"/>
    <p:sldId id="273" r:id="rId23"/>
    <p:sldId id="272" r:id="rId24"/>
    <p:sldId id="274" r:id="rId25"/>
    <p:sldId id="275" r:id="rId26"/>
    <p:sldId id="276" r:id="rId27"/>
    <p:sldId id="292" r:id="rId28"/>
    <p:sldId id="304" r:id="rId29"/>
    <p:sldId id="286" r:id="rId30"/>
    <p:sldId id="288" r:id="rId31"/>
    <p:sldId id="289" r:id="rId32"/>
    <p:sldId id="285" r:id="rId33"/>
    <p:sldId id="290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E7F9FD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07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87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21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003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3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192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82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8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598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129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887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19F7E-6439-4A36-8A4E-C41C6181E9A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59319-2350-4DDF-ABAB-991964403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27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hyperlink" Target="http://37kp.ru/wp-content/uploads/2016/03/%D0%BA%D1%80%D0%B0%D1%81%D0%BD%D0%BE%D0%B2-%D0%B0%D0%BB%D0%B5%D0%BA%D1%81%D0%B0%D0%BD%D0%B4%D1%80.png" TargetMode="External"/><Relationship Id="rId7" Type="http://schemas.openxmlformats.org/officeDocument/2006/relationships/image" Target="../media/image5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jpeg"/><Relationship Id="rId5" Type="http://schemas.openxmlformats.org/officeDocument/2006/relationships/hyperlink" Target="http://37kp.ru/wp-content/uploads/2016/02/%D0%92%D0%B0%D1%83%D0%BB%D0%B8%D0%BD-%D0%92%D0%B0%D1%81%D0%B8%D0%BB%D0%B8%D0%B9-%D0%90%D0%BB%D0%B5%D0%BA%D1%81%D0%B5%D0%B5%D0%B2%D0%B8%D1%87-1.jpg" TargetMode="External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image" Target="../media/image52.png"/><Relationship Id="rId21" Type="http://schemas.openxmlformats.org/officeDocument/2006/relationships/image" Target="../media/image80.jpe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image" Target="../media/image62.png"/><Relationship Id="rId16" Type="http://schemas.openxmlformats.org/officeDocument/2006/relationships/image" Target="../media/image75.jpe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jpeg"/><Relationship Id="rId24" Type="http://schemas.openxmlformats.org/officeDocument/2006/relationships/image" Target="../media/image83.jpe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23" Type="http://schemas.openxmlformats.org/officeDocument/2006/relationships/image" Target="../media/image82.jpeg"/><Relationship Id="rId10" Type="http://schemas.openxmlformats.org/officeDocument/2006/relationships/image" Target="../media/image69.png"/><Relationship Id="rId19" Type="http://schemas.openxmlformats.org/officeDocument/2006/relationships/image" Target="../media/image78.png"/><Relationship Id="rId4" Type="http://schemas.openxmlformats.org/officeDocument/2006/relationships/image" Target="../media/image63.jpeg"/><Relationship Id="rId9" Type="http://schemas.openxmlformats.org/officeDocument/2006/relationships/image" Target="../media/image68.png"/><Relationship Id="rId14" Type="http://schemas.openxmlformats.org/officeDocument/2006/relationships/image" Target="../media/image73.png"/><Relationship Id="rId22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hyperlink" Target="https://ivnecropol.ru/wp-content/uploads/Volkov_YP_pkots_f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0B9F6F-5A8E-EDF9-D338-D0CB8234D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982F3E-7A54-6333-661D-C751E283555C}"/>
              </a:ext>
            </a:extLst>
          </p:cNvPr>
          <p:cNvPicPr/>
          <p:nvPr/>
        </p:nvPicPr>
        <p:blipFill rotWithShape="1">
          <a:blip r:embed="rId2"/>
          <a:srcRect l="9986" t="14649" r="31332" b="15588"/>
          <a:stretch/>
        </p:blipFill>
        <p:spPr bwMode="auto">
          <a:xfrm>
            <a:off x="624114" y="333829"/>
            <a:ext cx="10929257" cy="6096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6F9E17-2B8C-D925-B1F3-2ACCEF03B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0115" y="928914"/>
            <a:ext cx="9144000" cy="2206172"/>
          </a:xfrm>
        </p:spPr>
        <p:txBody>
          <a:bodyPr>
            <a:normAutofit lnSpcReduction="10000"/>
          </a:bodyPr>
          <a:lstStyle/>
          <a:p>
            <a:r>
              <a:rPr lang="ru-RU" sz="5400" b="1" i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истории Ивановского автотранспортного колледжа</a:t>
            </a:r>
          </a:p>
        </p:txBody>
      </p:sp>
    </p:spTree>
    <p:extLst>
      <p:ext uri="{BB962C8B-B14F-4D97-AF65-F5344CB8AC3E}">
        <p14:creationId xmlns:p14="http://schemas.microsoft.com/office/powerpoint/2010/main" val="16928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5092" t="28919" r="41745" b="33186"/>
          <a:stretch/>
        </p:blipFill>
        <p:spPr>
          <a:xfrm>
            <a:off x="1346044" y="1682743"/>
            <a:ext cx="2006603" cy="3084614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5984" t="33085" r="44088" b="38939"/>
          <a:stretch/>
        </p:blipFill>
        <p:spPr>
          <a:xfrm>
            <a:off x="3770735" y="1699622"/>
            <a:ext cx="1991359" cy="3042817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9558" t="35515" r="31510" b="22223"/>
          <a:stretch/>
        </p:blipFill>
        <p:spPr>
          <a:xfrm rot="5400000">
            <a:off x="5696980" y="2204100"/>
            <a:ext cx="3036141" cy="1991358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9" name="Рисунок 8" descr="http://pednecropol.ru/wp-content/uploads/2018/08/tychkov-np-fot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972" y="1719941"/>
            <a:ext cx="1991359" cy="2984137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197428" y="5033333"/>
            <a:ext cx="24674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Широков</a:t>
            </a:r>
          </a:p>
          <a:p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Николай </a:t>
            </a:r>
            <a:r>
              <a:rPr lang="ru-RU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Зосимовичвич</a:t>
            </a:r>
            <a:endParaRPr lang="ru-RU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14205" y="5020268"/>
            <a:ext cx="2206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Лопаткин </a:t>
            </a:r>
          </a:p>
          <a:p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Семенович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62764" y="4979850"/>
            <a:ext cx="2249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Щербаков </a:t>
            </a:r>
          </a:p>
          <a:p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Петрович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714418" y="4927991"/>
            <a:ext cx="2058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Тычков </a:t>
            </a:r>
          </a:p>
          <a:p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Петрович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Текст 5"/>
          <p:cNvSpPr txBox="1">
            <a:spLocks/>
          </p:cNvSpPr>
          <p:nvPr/>
        </p:nvSpPr>
        <p:spPr>
          <a:xfrm>
            <a:off x="1084217" y="600891"/>
            <a:ext cx="7289074" cy="6531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Поколение победителей и созидателей</a:t>
            </a:r>
            <a:endParaRPr lang="ru-RU" sz="2800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28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necropol.ru/wp-content/uploads/2018/08/tychkov-np-fot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811" y="957942"/>
            <a:ext cx="2992846" cy="4513943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746171" y="870857"/>
            <a:ext cx="52106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Тычков Николай Петрович, директор Ивановского автотранспортного техникума с 1962 г. по 1981 г.</a:t>
            </a: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9246">
            <a:off x="9030195" y="3678136"/>
            <a:ext cx="1905198" cy="2519271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981" y="3235098"/>
            <a:ext cx="1729654" cy="2412404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45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88.userapi.com/s/v1/if2/YfD2vhvfAvqgH_TRCHy_lNkYTUinyoohbARFpNxM8r7KsDr7eNY2e9PyTQTeKmJzZXBLi4POIdj7sV6DkfuZv4hH.jpg?quality=95&amp;as=32x14,48x22,72x32,108x49,160x72,240x108,360x162,480x216,540x243,640x288,720x324,1080x486,1280x576,1440x648,2560x1152&amp;from=bu&amp;u=8Ruo1iZWAUDU-A0pd5srIOjcp01ocDaxlm4ANCp9hjY&amp;cs=1280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5" t="21461" r="26039" b="33565"/>
          <a:stretch/>
        </p:blipFill>
        <p:spPr bwMode="auto">
          <a:xfrm>
            <a:off x="829837" y="333829"/>
            <a:ext cx="5295192" cy="2873828"/>
          </a:xfrm>
          <a:prstGeom prst="rect">
            <a:avLst/>
          </a:prstGeom>
          <a:noFill/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76" y="3555999"/>
            <a:ext cx="3399961" cy="2905757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1" t="4255" r="-845" b="4876"/>
          <a:stretch/>
        </p:blipFill>
        <p:spPr bwMode="auto">
          <a:xfrm>
            <a:off x="7398855" y="2394859"/>
            <a:ext cx="4255324" cy="3120572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71772" y="580572"/>
            <a:ext cx="33237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1957 году было закончено строительство нового одноэтажного здания учебных мастерских по ул. Летная (сейчас ул. Ташкентская) </a:t>
            </a:r>
            <a:endParaRPr lang="ru-RU" b="1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83315" y="3483427"/>
            <a:ext cx="28302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1958 г. было закончено строительство общежития на 320 мест (это 4-этажное здание по ул. 1-я Авиационная, сейчас ул. </a:t>
            </a:r>
            <a:r>
              <a:rPr lang="ru-RU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Велижская</a:t>
            </a:r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54)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15199" y="5645835"/>
            <a:ext cx="36430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сентябре-октябре 1963 года техникум переехал в новое здание по ул. Ташкентская, дом 81</a:t>
            </a:r>
          </a:p>
        </p:txBody>
      </p:sp>
    </p:spTree>
    <p:extLst>
      <p:ext uri="{BB962C8B-B14F-4D97-AF65-F5344CB8AC3E}">
        <p14:creationId xmlns:p14="http://schemas.microsoft.com/office/powerpoint/2010/main" val="62636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6" r="6703" b="11667"/>
          <a:stretch/>
        </p:blipFill>
        <p:spPr bwMode="auto">
          <a:xfrm>
            <a:off x="5529941" y="3700581"/>
            <a:ext cx="1814288" cy="2426235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s://ivatk.ru/images/stories/10-21/08-151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1" t="8977" r="10161" b="28725"/>
          <a:stretch/>
        </p:blipFill>
        <p:spPr bwMode="auto">
          <a:xfrm>
            <a:off x="8157027" y="769255"/>
            <a:ext cx="1973943" cy="2409372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5312" y="986972"/>
            <a:ext cx="301897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разных лет:</a:t>
            </a:r>
          </a:p>
          <a:p>
            <a:endParaRPr lang="ru-RU" sz="2800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Меркулов А.</a:t>
            </a:r>
          </a:p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Бакулин Д.</a:t>
            </a:r>
          </a:p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Глистин</a:t>
            </a:r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Н.Л.</a:t>
            </a:r>
          </a:p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Тычков Н.П. </a:t>
            </a:r>
            <a:endParaRPr lang="ru-RU" sz="2800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8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Шухтин</a:t>
            </a:r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В.М. </a:t>
            </a:r>
          </a:p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Соколов В.И. </a:t>
            </a:r>
          </a:p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Кукушкин В.В. </a:t>
            </a:r>
            <a:endParaRPr lang="ru-RU" sz="2800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Горин В.А.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41000" t="36449" r="38699" b="22586"/>
          <a:stretch/>
        </p:blipFill>
        <p:spPr>
          <a:xfrm>
            <a:off x="8205883" y="3701145"/>
            <a:ext cx="2009820" cy="2380342"/>
          </a:xfrm>
          <a:prstGeom prst="rect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6" name="Рисунок 5" descr="http://pednecropol.ru/wp-content/uploads/2018/08/tychkov-np-fot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629" y="769257"/>
            <a:ext cx="1654628" cy="2409372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5089964" y="289599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7605485" y="2873828"/>
            <a:ext cx="377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31908" y="582787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17051" y="587142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208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98" y="1204685"/>
            <a:ext cx="1425301" cy="2017486"/>
          </a:xfrm>
          <a:prstGeom prst="rect">
            <a:avLst/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926739" y="3222172"/>
            <a:ext cx="2019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Оглоблин А.В.</a:t>
            </a:r>
          </a:p>
        </p:txBody>
      </p:sp>
      <p:pic>
        <p:nvPicPr>
          <p:cNvPr id="4" name="Рисунок 3" descr="Picture background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1" t="9978" r="41146" b="38415"/>
          <a:stretch/>
        </p:blipFill>
        <p:spPr bwMode="auto">
          <a:xfrm>
            <a:off x="3149599" y="2002969"/>
            <a:ext cx="957944" cy="1219202"/>
          </a:xfrm>
          <a:prstGeom prst="rect">
            <a:avLst/>
          </a:prstGeom>
          <a:noFill/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07938" y="3214916"/>
            <a:ext cx="228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Марыганов</a:t>
            </a:r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В.Ю.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4"/>
          <a:srcRect l="42492" t="44020" r="51438" b="41307"/>
          <a:stretch/>
        </p:blipFill>
        <p:spPr bwMode="auto">
          <a:xfrm>
            <a:off x="943429" y="3817257"/>
            <a:ext cx="1277256" cy="1654629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39653" y="5617030"/>
            <a:ext cx="228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Вечтомова</a:t>
            </a:r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 Н.</a:t>
            </a:r>
          </a:p>
        </p:txBody>
      </p:sp>
      <p:pic>
        <p:nvPicPr>
          <p:cNvPr id="9" name="Picture 6" descr="https://sun9-85.userapi.com/s/v1/ig2/se66H3iOLBZ6Zg7ax9aHpn2m0IsWzoh-LqpPpcmUjleD6mjz8cNsK_scJjq8PQJ7fou0wXDl7ivqKfmO2JxZNuB_.jpg?quality=95&amp;as=32x43,48x64,72x96,108x144,160x213,240x320,360x480,480x640,540x720,640x853,720x960,810x1080&amp;from=bu&amp;cs=810x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60" t="41153" r="22078" b="41699"/>
          <a:stretch/>
        </p:blipFill>
        <p:spPr bwMode="auto">
          <a:xfrm>
            <a:off x="2815772" y="3846286"/>
            <a:ext cx="1298158" cy="1509485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183710" y="5566230"/>
            <a:ext cx="228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Федчина Г. А.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6"/>
          <a:srcRect l="32227" t="27661" r="46607" b="25000"/>
          <a:stretch/>
        </p:blipFill>
        <p:spPr bwMode="auto">
          <a:xfrm>
            <a:off x="7486470" y="1833155"/>
            <a:ext cx="1047930" cy="1374501"/>
          </a:xfrm>
          <a:prstGeom prst="rect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7"/>
          <a:srcRect l="35883" t="24501" r="31279" b="16809"/>
          <a:stretch/>
        </p:blipFill>
        <p:spPr bwMode="auto">
          <a:xfrm>
            <a:off x="9308009" y="1901373"/>
            <a:ext cx="1171305" cy="1233714"/>
          </a:xfrm>
          <a:prstGeom prst="rect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6" descr="https://sun9-62.userapi.com/s/v1/ig2/qRTn10f2cHI6IPDUv3ATJSkCG9sO5VvaeSZec1PO39BjffgGqsgWZsKf3_mjqFW_qAGP9BiDTCN2XR4u3yfpikv_.jpg?quality=95&amp;as=32x72,48x108,72x163,108x244,160x361,240x542,360x813,480x1084,540x1219,640x1445,720x1626,1080x2439&amp;from=bu&amp;cs=1080x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" t="4472" r="3728" b="42319"/>
          <a:stretch/>
        </p:blipFill>
        <p:spPr bwMode="auto">
          <a:xfrm>
            <a:off x="7213643" y="3841107"/>
            <a:ext cx="1204642" cy="1514663"/>
          </a:xfrm>
          <a:prstGeom prst="rect">
            <a:avLst/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9"/>
          <a:srcRect l="38915" t="39959" r="58100" b="51851"/>
          <a:stretch/>
        </p:blipFill>
        <p:spPr bwMode="auto">
          <a:xfrm>
            <a:off x="9448801" y="3962398"/>
            <a:ext cx="899885" cy="1320801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9347200" y="5457372"/>
            <a:ext cx="16766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Манина И.И</a:t>
            </a:r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38569" y="3185885"/>
            <a:ext cx="1840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Тарасова И.Н</a:t>
            </a:r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96399" y="3185886"/>
            <a:ext cx="1917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Чеснокова</a:t>
            </a:r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И.А</a:t>
            </a:r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28114" y="5500916"/>
            <a:ext cx="17314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Шибаева А</a:t>
            </a:r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.В.</a:t>
            </a:r>
          </a:p>
        </p:txBody>
      </p:sp>
      <p:pic>
        <p:nvPicPr>
          <p:cNvPr id="21" name="Рисунок 20"/>
          <p:cNvPicPr/>
          <p:nvPr/>
        </p:nvPicPr>
        <p:blipFill rotWithShape="1">
          <a:blip r:embed="rId9"/>
          <a:srcRect l="38218" t="31867" r="59302" b="62532"/>
          <a:stretch/>
        </p:blipFill>
        <p:spPr bwMode="auto">
          <a:xfrm>
            <a:off x="5512489" y="3967067"/>
            <a:ext cx="968104" cy="1262742"/>
          </a:xfrm>
          <a:prstGeom prst="rect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5217885" y="5522685"/>
            <a:ext cx="1968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Муравьева В</a:t>
            </a:r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28571" y="740230"/>
            <a:ext cx="42682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ветераны</a:t>
            </a:r>
          </a:p>
        </p:txBody>
      </p:sp>
      <p:pic>
        <p:nvPicPr>
          <p:cNvPr id="24" name="Рисунок 23"/>
          <p:cNvPicPr/>
          <p:nvPr/>
        </p:nvPicPr>
        <p:blipFill rotWithShape="1">
          <a:blip r:embed="rId9"/>
          <a:srcRect l="59531" t="38064" r="38176" b="53879"/>
          <a:stretch/>
        </p:blipFill>
        <p:spPr bwMode="auto">
          <a:xfrm>
            <a:off x="5621311" y="1944913"/>
            <a:ext cx="750460" cy="1248228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5283197" y="3222171"/>
            <a:ext cx="2093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Гортинская</a:t>
            </a:r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.В.</a:t>
            </a:r>
          </a:p>
        </p:txBody>
      </p:sp>
    </p:spTree>
    <p:extLst>
      <p:ext uri="{BB962C8B-B14F-4D97-AF65-F5344CB8AC3E}">
        <p14:creationId xmlns:p14="http://schemas.microsoft.com/office/powerpoint/2010/main" val="335288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1977" y="1142275"/>
            <a:ext cx="33673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Выпускники, ставшие педагогами и мастерами</a:t>
            </a:r>
          </a:p>
        </p:txBody>
      </p:sp>
      <p:pic>
        <p:nvPicPr>
          <p:cNvPr id="3" name="Picture 2" descr="https://sun9-88.userapi.com/s/v1/if2/dpcM2qhs9HspzGTdbEdqGjOLSXxQidbJqHu7F8xfRJEnP31eTEoOtapeiRKqe-jYw9fazeP7GxiX7_YZfCSZOhLS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3" t="19376" r="27519" b="50961"/>
          <a:stretch/>
        </p:blipFill>
        <p:spPr bwMode="auto">
          <a:xfrm>
            <a:off x="5486400" y="3270636"/>
            <a:ext cx="1341764" cy="1330391"/>
          </a:xfrm>
          <a:prstGeom prst="rect">
            <a:avLst/>
          </a:prstGeom>
          <a:noFill/>
          <a:ln w="38100"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47782" t="27090" r="27345" b="33584"/>
          <a:stretch/>
        </p:blipFill>
        <p:spPr bwMode="auto">
          <a:xfrm>
            <a:off x="9898743" y="1132115"/>
            <a:ext cx="1349828" cy="1262743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4"/>
          <a:srcRect l="45056" t="38498" r="40673" b="34696"/>
          <a:stretch/>
        </p:blipFill>
        <p:spPr bwMode="auto">
          <a:xfrm>
            <a:off x="5486400" y="1117601"/>
            <a:ext cx="1422399" cy="1364342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5"/>
          <a:srcRect l="64618" t="19677" r="25601" b="66064"/>
          <a:stretch/>
        </p:blipFill>
        <p:spPr bwMode="auto">
          <a:xfrm>
            <a:off x="9611136" y="3454399"/>
            <a:ext cx="1463264" cy="1187268"/>
          </a:xfrm>
          <a:prstGeom prst="rect">
            <a:avLst/>
          </a:prstGeom>
          <a:ln w="28575">
            <a:solidFill>
              <a:schemeClr val="tx2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6"/>
          <a:srcRect l="44256" t="25952" r="43559" b="55227"/>
          <a:stretch/>
        </p:blipFill>
        <p:spPr bwMode="auto">
          <a:xfrm>
            <a:off x="7644674" y="3497942"/>
            <a:ext cx="1165498" cy="1117599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7"/>
          <a:srcRect l="38482" t="27946" r="36826" b="21579"/>
          <a:stretch/>
        </p:blipFill>
        <p:spPr bwMode="auto">
          <a:xfrm>
            <a:off x="5602515" y="5210628"/>
            <a:ext cx="895982" cy="972457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8"/>
          <a:srcRect l="37038" t="28802" r="48691" b="32130"/>
          <a:stretch/>
        </p:blipFill>
        <p:spPr bwMode="auto">
          <a:xfrm>
            <a:off x="7926252" y="1103086"/>
            <a:ext cx="927462" cy="1269999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48514" y="2547258"/>
            <a:ext cx="20888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Заведенкова</a:t>
            </a:r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Н.С</a:t>
            </a:r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8514" y="4695372"/>
            <a:ext cx="1734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Краснов А.И</a:t>
            </a:r>
            <a:r>
              <a:rPr lang="ru-RU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28857" y="2503714"/>
            <a:ext cx="15438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 А.С.</a:t>
            </a:r>
            <a:endParaRPr lang="ru-RU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26172" y="2525486"/>
            <a:ext cx="1782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Шишкин Д.А.</a:t>
            </a:r>
            <a:endParaRPr lang="ru-RU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84571" y="4717143"/>
            <a:ext cx="2064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Почерников</a:t>
            </a:r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А.В.</a:t>
            </a:r>
            <a:endParaRPr lang="ru-RU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37485" y="4775199"/>
            <a:ext cx="1791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Гмырина К.П.</a:t>
            </a:r>
            <a:endParaRPr lang="ru-RU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63657" y="5805714"/>
            <a:ext cx="18733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Абрамова М.А.</a:t>
            </a:r>
            <a:endParaRPr lang="ru-RU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02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5C0A57-D7FE-91C2-7EB2-3F7E9A7C2F1E}"/>
              </a:ext>
            </a:extLst>
          </p:cNvPr>
          <p:cNvSpPr txBox="1"/>
          <p:nvPr/>
        </p:nvSpPr>
        <p:spPr>
          <a:xfrm>
            <a:off x="2003554" y="2159620"/>
            <a:ext cx="900843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разные годы у нас учились:</a:t>
            </a:r>
            <a:endParaRPr lang="ru-RU" sz="54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02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561" t="29554" r="49865" b="31869"/>
          <a:stretch/>
        </p:blipFill>
        <p:spPr>
          <a:xfrm>
            <a:off x="1189529" y="677689"/>
            <a:ext cx="3879107" cy="4529737"/>
          </a:xfrm>
          <a:prstGeom prst="rect">
            <a:avLst/>
          </a:prstGeom>
          <a:ln w="38100">
            <a:solidFill>
              <a:schemeClr val="bg1">
                <a:lumMod val="9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83198" y="2183972"/>
            <a:ext cx="5741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 Михайлович Попов</a:t>
            </a:r>
          </a:p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1924-1945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9603" t="43338" r="31206" b="30405"/>
          <a:stretch/>
        </p:blipFill>
        <p:spPr bwMode="auto">
          <a:xfrm>
            <a:off x="1" y="5964012"/>
            <a:ext cx="12061370" cy="777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368" y="3526974"/>
            <a:ext cx="1062065" cy="10541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67" y="3555999"/>
            <a:ext cx="986312" cy="100644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288" y="3542145"/>
            <a:ext cx="986312" cy="98631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38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6DA65A-6ACB-66E1-A602-0D5936F5C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5A1CEC-A3F6-CA33-784F-CF5E7E5F32D0}"/>
              </a:ext>
            </a:extLst>
          </p:cNvPr>
          <p:cNvSpPr txBox="1"/>
          <p:nvPr/>
        </p:nvSpPr>
        <p:spPr>
          <a:xfrm>
            <a:off x="5259496" y="490329"/>
            <a:ext cx="600378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«В ночь с 16.07.44 на 17.07.44 г. Попов, идя </a:t>
            </a:r>
            <a:r>
              <a:rPr lang="ru-RU" sz="3200" b="1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впереди</a:t>
            </a:r>
            <a:r>
              <a:rPr lang="ru-RU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разведки, неожиданно ворвался в </a:t>
            </a:r>
          </a:p>
          <a:p>
            <a:r>
              <a:rPr lang="ru-RU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д. </a:t>
            </a:r>
            <a:r>
              <a:rPr lang="ru-RU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Боржице</a:t>
            </a:r>
            <a:r>
              <a:rPr lang="ru-RU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где стояли танки противника, перерезал им отход на север…»</a:t>
            </a:r>
          </a:p>
          <a:p>
            <a:endParaRPr lang="ru-RU" sz="3200" i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«Попов </a:t>
            </a:r>
            <a:r>
              <a:rPr lang="ru-RU" sz="3200" b="1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первым</a:t>
            </a:r>
            <a:r>
              <a:rPr lang="ru-RU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ворвался в мест. </a:t>
            </a:r>
            <a:r>
              <a:rPr lang="ru-RU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Куткож</a:t>
            </a:r>
            <a:r>
              <a:rPr lang="ru-RU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 захватил переправу через реку </a:t>
            </a:r>
            <a:r>
              <a:rPr lang="ru-RU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Тельтев</a:t>
            </a:r>
            <a:r>
              <a:rPr lang="ru-RU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…"</a:t>
            </a:r>
            <a:endParaRPr lang="ru-RU" sz="3200" i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1ECA43-4BD5-75B8-B6D8-3BAB03AA4B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174" t="15636" r="37282" b="20952"/>
          <a:stretch>
            <a:fillRect/>
          </a:stretch>
        </p:blipFill>
        <p:spPr>
          <a:xfrm rot="21214698">
            <a:off x="842403" y="638771"/>
            <a:ext cx="2619736" cy="3656481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21BCA7-9E9B-C9A9-C7A1-79CF4BFD7D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283" t="15636" r="37609" b="20952"/>
          <a:stretch>
            <a:fillRect/>
          </a:stretch>
        </p:blipFill>
        <p:spPr>
          <a:xfrm rot="500606">
            <a:off x="2135457" y="2161065"/>
            <a:ext cx="2594598" cy="3684104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0472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18458" y="4087675"/>
            <a:ext cx="3409406" cy="898389"/>
          </a:xfrm>
        </p:spPr>
        <p:txBody>
          <a:bodyPr>
            <a:norm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Краснов 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Геннадьевич 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8366762" y="4087675"/>
            <a:ext cx="3317966" cy="82391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Ваулин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Алексеевич</a:t>
            </a:r>
          </a:p>
        </p:txBody>
      </p:sp>
      <p:pic>
        <p:nvPicPr>
          <p:cNvPr id="10" name="Объект 9" descr="https://ivnecropol.ru/wp-content/uploads/korev-foto.pn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278" y="551543"/>
            <a:ext cx="2974579" cy="3310208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Объект 10" descr="краснов александр">
            <a:hlinkClick r:id="rId3" tgtFrame="&quot;_blank&quot;"/>
          </p:cNvPr>
          <p:cNvPicPr>
            <a:picLocks noGrp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56" y="554604"/>
            <a:ext cx="2685802" cy="3336176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2" name="Рисунок 11" descr="http://37kp.ru/wp-content/uploads/2016/02/%D0%92%D0%B0%D1%83%D0%BB%D0%B8%D0%BD-%D0%92%D0%B0%D1%81%D0%B8%D0%BB%D0%B8%D0%B9-%D0%90%D0%BB%D0%B5%D0%BA%D1%81%D0%B5%D0%B5%D0%B2%D0%B8%D1%87-1.jpg">
            <a:hlinkClick r:id="rId5" tgtFrame="&quot;_blank&quot;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170" y="569119"/>
            <a:ext cx="2605315" cy="3336176"/>
          </a:xfrm>
          <a:prstGeom prst="rect">
            <a:avLst/>
          </a:prstGeom>
          <a:noFill/>
          <a:ln w="38100">
            <a:solidFill>
              <a:srgbClr val="009999"/>
            </a:solidFill>
          </a:ln>
          <a:effectLst>
            <a:softEdge rad="63500"/>
          </a:effectLst>
        </p:spPr>
      </p:pic>
      <p:sp>
        <p:nvSpPr>
          <p:cNvPr id="13" name="Текст 5"/>
          <p:cNvSpPr txBox="1">
            <a:spLocks/>
          </p:cNvSpPr>
          <p:nvPr/>
        </p:nvSpPr>
        <p:spPr>
          <a:xfrm>
            <a:off x="4434840" y="4050437"/>
            <a:ext cx="3638006" cy="8983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Корьев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 Владимирович</a:t>
            </a:r>
          </a:p>
        </p:txBody>
      </p:sp>
      <p:pic>
        <p:nvPicPr>
          <p:cNvPr id="14" name="Рисунок 13"/>
          <p:cNvPicPr/>
          <p:nvPr/>
        </p:nvPicPr>
        <p:blipFill rotWithShape="1">
          <a:blip r:embed="rId7"/>
          <a:srcRect l="9603" t="43338" r="31206" b="30405"/>
          <a:stretch/>
        </p:blipFill>
        <p:spPr bwMode="auto">
          <a:xfrm>
            <a:off x="3047999" y="5964012"/>
            <a:ext cx="9013371" cy="777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2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63" y="4992917"/>
            <a:ext cx="672699" cy="66765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220" y="5014688"/>
            <a:ext cx="672699" cy="66765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706" y="5007431"/>
            <a:ext cx="672699" cy="66765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14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343D4A-B567-3508-E5A4-8CA773E00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5C0A57-D7FE-91C2-7EB2-3F7E9A7C2F1E}"/>
              </a:ext>
            </a:extLst>
          </p:cNvPr>
          <p:cNvSpPr txBox="1"/>
          <p:nvPr/>
        </p:nvSpPr>
        <p:spPr>
          <a:xfrm>
            <a:off x="1755360" y="1166842"/>
            <a:ext cx="868127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по Народному комиссариату автомобильного транспорта РСФСР от 2 апреля 1940 года № 90 </a:t>
            </a:r>
            <a:r>
              <a:rPr lang="ru-RU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Ивановский коммунально-строительный техникум был переименован в </a:t>
            </a:r>
            <a:r>
              <a:rPr lang="ru-RU" sz="36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Ивановский автотранспортный техникум</a:t>
            </a:r>
          </a:p>
          <a:p>
            <a:r>
              <a:rPr lang="ru-RU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41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/>
          <p:cNvPicPr/>
          <p:nvPr/>
        </p:nvPicPr>
        <p:blipFill rotWithShape="1">
          <a:blip r:embed="rId2"/>
          <a:srcRect l="12657" t="33078" r="35269" b="21639"/>
          <a:stretch/>
        </p:blipFill>
        <p:spPr bwMode="auto">
          <a:xfrm>
            <a:off x="3449195" y="354094"/>
            <a:ext cx="3800388" cy="205541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Рисунок 48"/>
          <p:cNvPicPr/>
          <p:nvPr/>
        </p:nvPicPr>
        <p:blipFill rotWithShape="1">
          <a:blip r:embed="rId2"/>
          <a:srcRect l="9781" t="14834" r="35268" b="21639"/>
          <a:stretch/>
        </p:blipFill>
        <p:spPr bwMode="auto">
          <a:xfrm>
            <a:off x="217714" y="0"/>
            <a:ext cx="4010296" cy="2859313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3"/>
          <a:srcRect l="9603" t="43338" r="31206" b="30405"/>
          <a:stretch/>
        </p:blipFill>
        <p:spPr bwMode="auto">
          <a:xfrm>
            <a:off x="3047999" y="5964012"/>
            <a:ext cx="9013371" cy="777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874330" y="2547648"/>
            <a:ext cx="32317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Специальная военная операция </a:t>
            </a:r>
          </a:p>
          <a:p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на Украине</a:t>
            </a:r>
            <a:endParaRPr lang="ru-RU" sz="3600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8147596" y="3521166"/>
            <a:ext cx="9601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Ракитский</a:t>
            </a:r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А.В.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82741" y="4648926"/>
            <a:ext cx="84350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Холодилов</a:t>
            </a:r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В.В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956835" y="4643124"/>
            <a:ext cx="6319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Яшин А.Г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48170" y="4683759"/>
            <a:ext cx="7777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Смирнов С.А.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65850" y="4664891"/>
            <a:ext cx="7200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Скыков</a:t>
            </a:r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38046" y="3525520"/>
            <a:ext cx="8114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Семченко Е.А.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921965" y="2479041"/>
            <a:ext cx="891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Мустафин М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.Ф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207792" y="3548743"/>
            <a:ext cx="9108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Парамонов А.С. 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071428" y="2480493"/>
            <a:ext cx="7649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Морозов А.А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165736" y="2464526"/>
            <a:ext cx="7649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Мизинов</a:t>
            </a:r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44046" y="4702628"/>
            <a:ext cx="6799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Кудин О.И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299167" y="4689565"/>
            <a:ext cx="76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Кожин Е.В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437017" y="4711337"/>
            <a:ext cx="7681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Карцев М.Ю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259977" y="3600995"/>
            <a:ext cx="8034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А.С.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274526" y="3596640"/>
            <a:ext cx="6864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Тонгак</a:t>
            </a:r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406537" y="3609703"/>
            <a:ext cx="7393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Ваганов А.В.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209211" y="2512423"/>
            <a:ext cx="7040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Буткус</a:t>
            </a:r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294813" y="2538550"/>
            <a:ext cx="7745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Большов А.И.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419601" y="2538549"/>
            <a:ext cx="8354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Аристов Ю. А.</a:t>
            </a:r>
          </a:p>
        </p:txBody>
      </p:sp>
      <p:pic>
        <p:nvPicPr>
          <p:cNvPr id="48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4827" y="310551"/>
            <a:ext cx="558992" cy="55899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6" descr="https://37kp.ru/wp-content/uploads/2023/06/%D0%B1%D0%BE%D0%BB%D1%8C%D1%88%D0%BE%D0%B2-%D0%B0%D1%80%D1%82%D0%B5%D0%BC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" t="2" r="2500" b="15000"/>
          <a:stretch/>
        </p:blipFill>
        <p:spPr bwMode="auto">
          <a:xfrm>
            <a:off x="5409836" y="1787842"/>
            <a:ext cx="638265" cy="746352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9" name="Picture 30" descr="https://37kp.ru/wp-content/uploads/2022/08/%D0%B0%D1%80%D0%B8%D1%81%D1%82%D0%BE%D0%B2-%D1%84%D0%BE%D1%82%D0%BE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" t="-4159" r="-933" b="8585"/>
          <a:stretch/>
        </p:blipFill>
        <p:spPr bwMode="auto">
          <a:xfrm>
            <a:off x="4532721" y="1776549"/>
            <a:ext cx="666296" cy="757645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0" name="Picture 28" descr="https://37kp.ru/wp-content/uploads/2024/03/snapedit_1711557134412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321" r="-2788" b="-600"/>
          <a:stretch/>
        </p:blipFill>
        <p:spPr bwMode="auto">
          <a:xfrm>
            <a:off x="6246087" y="1786573"/>
            <a:ext cx="664164" cy="734558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1" name="Picture 6" descr="https://37kp.ru/wp-content/uploads/2023/12/snapedit_1702408395098.pn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" t="1" r="8536" b="35119"/>
          <a:stretch/>
        </p:blipFill>
        <p:spPr bwMode="auto">
          <a:xfrm flipH="1">
            <a:off x="4506686" y="2821577"/>
            <a:ext cx="640080" cy="742859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3" name="Picture 20" descr="https://37kp.ru/wp-content/uploads/2023/06/2023-11-02_18-39-24-1-e1698941069902.pn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1" t="161" r="-5389" b="16434"/>
          <a:stretch/>
        </p:blipFill>
        <p:spPr bwMode="auto">
          <a:xfrm>
            <a:off x="6283234" y="2807062"/>
            <a:ext cx="640080" cy="719909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4" name="Picture 22" descr="https://37kp.ru/wp-content/uploads/2022/03/%D0%B3%D1%80%D0%B0%D0%B6%D0%B4%D0%B0%D0%BD-%D1%84%D0%BE%D1%82%D0%BE.pn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2" t="4344" r="8143" b="1528"/>
          <a:stretch/>
        </p:blipFill>
        <p:spPr bwMode="auto">
          <a:xfrm>
            <a:off x="5400538" y="2821577"/>
            <a:ext cx="673691" cy="734559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5" name="Picture 18" descr="https://37kp.ru/wp-content/uploads/2025/08/%D0%BA%D0%B0%D1%80%D1%86%D0%B5%D0%B2-%D0%BC%D0%B0%D1%82%D0%B2%D0%B5%D0%B9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565" y="3969339"/>
            <a:ext cx="590550" cy="721995"/>
          </a:xfrm>
          <a:prstGeom prst="rect">
            <a:avLst/>
          </a:pr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</p:spPr>
      </p:pic>
      <p:pic>
        <p:nvPicPr>
          <p:cNvPr id="77" name="Рисунок 76"/>
          <p:cNvPicPr/>
          <p:nvPr/>
        </p:nvPicPr>
        <p:blipFill rotWithShape="1">
          <a:blip r:embed="rId12"/>
          <a:srcRect l="4089" t="47478" r="91931" b="44754"/>
          <a:stretch/>
        </p:blipFill>
        <p:spPr bwMode="auto">
          <a:xfrm>
            <a:off x="6281602" y="3970609"/>
            <a:ext cx="647700" cy="71945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8" name="Рисунок 77"/>
          <p:cNvPicPr/>
          <p:nvPr/>
        </p:nvPicPr>
        <p:blipFill rotWithShape="1">
          <a:blip r:embed="rId12"/>
          <a:srcRect l="20810" t="36061" r="75568" b="56061"/>
          <a:stretch/>
        </p:blipFill>
        <p:spPr bwMode="auto">
          <a:xfrm>
            <a:off x="5404076" y="3971108"/>
            <a:ext cx="630963" cy="716733"/>
          </a:xfrm>
          <a:prstGeom prst="rect">
            <a:avLst/>
          </a:prstGeom>
          <a:ln w="28575">
            <a:solidFill>
              <a:schemeClr val="tx2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9" name="Picture 4" descr="https://37kp.ru/wp-content/uploads/2024/06/snapedit_1717352224917.png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9" t="3049" r="1438" b="10609"/>
          <a:stretch/>
        </p:blipFill>
        <p:spPr bwMode="auto">
          <a:xfrm>
            <a:off x="8212410" y="1754550"/>
            <a:ext cx="617855" cy="733425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1" name="Picture 2" descr="https://37kp.ru/wp-content/uploads/2025/09/%D0%BC%D0%BE%D1%80%D0%BE%D0%B7%D0%BE%D0%B2-%D1%88%D1%83%D1%8F.pn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539" y="1747747"/>
            <a:ext cx="657225" cy="749935"/>
          </a:xfrm>
          <a:prstGeom prst="rect">
            <a:avLst/>
          </a:pr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</p:spPr>
      </p:pic>
      <p:pic>
        <p:nvPicPr>
          <p:cNvPr id="83" name="Рисунок 82" descr="https://37kp.ru/wp-content/uploads/2022/03/snapedit_1710341417190.png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36" r="2791" b="6479"/>
          <a:stretch/>
        </p:blipFill>
        <p:spPr bwMode="auto">
          <a:xfrm>
            <a:off x="9988595" y="1745206"/>
            <a:ext cx="653415" cy="755015"/>
          </a:xfrm>
          <a:prstGeom prst="rect">
            <a:avLst/>
          </a:pr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4" name="Рисунок 83" descr="https://37kp.ru/wp-content/uploads/2023/02/%D0%BF%D0%B0%D1%80%D0%B0%D0%BC%D0%BE%D0%BD%D0%BE%D0%B2-%D1%84%D0%BE%D1%82%D0%BE.jpg"/>
          <p:cNvPicPr/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30" t="1388" r="-2651" b="52540"/>
          <a:stretch/>
        </p:blipFill>
        <p:spPr bwMode="auto">
          <a:xfrm>
            <a:off x="7297783" y="2801257"/>
            <a:ext cx="597988" cy="709749"/>
          </a:xfrm>
          <a:prstGeom prst="rect">
            <a:avLst/>
          </a:pr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5" name="Picture 2" descr="https://37kp.ru/wp-content/uploads/2022/09/%D1%80%D0%B0%D0%BA%D0%B8%D1%82%D1%81%D0%BA%D0%B8%D0%B9-%D1%84%D0%BE%D1%82%D0%BE1.png"/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33" t="-2926" r="-3346" b="9450"/>
          <a:stretch/>
        </p:blipFill>
        <p:spPr bwMode="auto">
          <a:xfrm>
            <a:off x="8172993" y="2772229"/>
            <a:ext cx="666207" cy="722812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6" name="Picture 14" descr="https://37kp.ru/wp-content/uploads/2025/01/%D1%81%D0%B5%D0%BC%D1%87%D0%B5%D0%BD%D0%BA%D0%BE-1.png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4" r="7089" b="24802"/>
          <a:stretch/>
        </p:blipFill>
        <p:spPr bwMode="auto">
          <a:xfrm>
            <a:off x="9070612" y="2750458"/>
            <a:ext cx="671378" cy="731520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7" name="Picture 6" descr="https://37kp.ru/wp-content/uploads/2025/06/%D1%8F%D1%88%D0%B8%D0%BD-%D1%84%D0%BE%D1%82%D0%BE1-no-bg-preview-carve.photos.png"/>
          <p:cNvPicPr/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6" t="1" r="12225" b="31018"/>
          <a:stretch/>
        </p:blipFill>
        <p:spPr bwMode="auto">
          <a:xfrm>
            <a:off x="10892201" y="3884431"/>
            <a:ext cx="634365" cy="752475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9" name="Рисунок 88"/>
          <p:cNvPicPr/>
          <p:nvPr/>
        </p:nvPicPr>
        <p:blipFill rotWithShape="1">
          <a:blip r:embed="rId12"/>
          <a:srcRect l="4079" t="73532" r="92395" b="18375"/>
          <a:stretch/>
        </p:blipFill>
        <p:spPr bwMode="auto">
          <a:xfrm>
            <a:off x="8213228" y="3886925"/>
            <a:ext cx="617264" cy="756828"/>
          </a:xfrm>
          <a:prstGeom prst="rect">
            <a:avLst/>
          </a:prstGeom>
          <a:ln w="28575">
            <a:solidFill>
              <a:schemeClr val="tx2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0" name="Picture 10" descr="https://37kp.ru/wp-content/uploads/2023/06/snapedit_1709318073910.png"/>
          <p:cNvPicPr/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7" t="949" r="7226" b="24772"/>
          <a:stretch/>
        </p:blipFill>
        <p:spPr bwMode="auto">
          <a:xfrm>
            <a:off x="7280819" y="3916770"/>
            <a:ext cx="666750" cy="742950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1" name="Picture 4" descr="https://37kp.ru/wp-content/uploads/2025/07/%D1%85%D0%BE%D0%BB%D0%BE%D0%B4%D0%B8%D0%BB%D0%BE%D0%B2-no-bg-preview-carve.photos.jpg"/>
          <p:cNvPicPr/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5" r="4862" b="13791"/>
          <a:stretch/>
        </p:blipFill>
        <p:spPr bwMode="auto">
          <a:xfrm>
            <a:off x="9062085" y="3885474"/>
            <a:ext cx="652326" cy="736463"/>
          </a:xfrm>
          <a:prstGeom prst="rect">
            <a:avLst/>
          </a:prstGeom>
          <a:noFill/>
          <a:ln w="28575" cap="flat" cmpd="sng" algn="ctr">
            <a:solidFill>
              <a:srgbClr val="44546A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7" name="Рисунок 46" descr="Picture background"/>
          <p:cNvPicPr/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7" b="21272"/>
          <a:stretch/>
        </p:blipFill>
        <p:spPr bwMode="auto">
          <a:xfrm>
            <a:off x="7344091" y="1756229"/>
            <a:ext cx="653280" cy="754742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7244079" y="2515327"/>
            <a:ext cx="9044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Куличихин И.М..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" name="Рисунок 50" descr="Picture background"/>
          <p:cNvPicPr/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7" b="12179"/>
          <a:stretch/>
        </p:blipFill>
        <p:spPr bwMode="auto">
          <a:xfrm>
            <a:off x="9966961" y="2785291"/>
            <a:ext cx="624115" cy="725715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9974218" y="3503749"/>
            <a:ext cx="8274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Слепычев</a:t>
            </a:r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Н.Н.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Рисунок 55" descr="https://i.okcdn.ru/i?r=CICbQJv1RQZIqEhgaodS3UrJFQca2IOc2VAEzyh-3K8_zpSnFCANyFIbo50TMUFM_2necswRpHcDll0U597XV_h5ZMLPwHZGxKjEMHRIZQ1nyvGhjUouiW8jjfAWtpuLA8hpTMtFiivBnjq3vRiRc1cIYYXF3VQNWSeqdLa8rPTyAyrRygRTydQRq4QMW1eoGdFh0xmgCZDR20whWgAAACk"/>
          <p:cNvPicPr/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4" t="24502" r="28807" b="51878"/>
          <a:stretch/>
        </p:blipFill>
        <p:spPr bwMode="auto">
          <a:xfrm>
            <a:off x="9997848" y="3933371"/>
            <a:ext cx="612095" cy="672874"/>
          </a:xfrm>
          <a:prstGeom prst="rect">
            <a:avLst/>
          </a:prstGeom>
          <a:noFill/>
          <a:ln w="28575">
            <a:solidFill>
              <a:schemeClr val="tx2">
                <a:lumMod val="40000"/>
                <a:lumOff val="6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9891484" y="4612640"/>
            <a:ext cx="8755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Шелешнёв</a:t>
            </a:r>
            <a:r>
              <a:rPr 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Е..В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669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utput(crop-video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2475" y="142875"/>
            <a:ext cx="10687050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8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6" r="7317" b="3252"/>
          <a:stretch/>
        </p:blipFill>
        <p:spPr bwMode="auto">
          <a:xfrm>
            <a:off x="1509486" y="914400"/>
            <a:ext cx="4151085" cy="4601029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5" name="Текст 5"/>
          <p:cNvSpPr txBox="1">
            <a:spLocks/>
          </p:cNvSpPr>
          <p:nvPr/>
        </p:nvSpPr>
        <p:spPr>
          <a:xfrm>
            <a:off x="5921830" y="870858"/>
            <a:ext cx="6081484" cy="178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Хоружа</a:t>
            </a:r>
            <a:r>
              <a:rPr lang="ru-RU" sz="28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Василий Константинович, </a:t>
            </a:r>
          </a:p>
          <a:p>
            <a:r>
              <a:rPr lang="ru-RU" sz="28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Герой Социалистического Труда</a:t>
            </a:r>
          </a:p>
        </p:txBody>
      </p:sp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" t="6074" r="10268" b="14131"/>
          <a:stretch/>
        </p:blipFill>
        <p:spPr bwMode="auto">
          <a:xfrm>
            <a:off x="6371772" y="3468914"/>
            <a:ext cx="1117600" cy="1944915"/>
          </a:xfrm>
          <a:prstGeom prst="rect">
            <a:avLst/>
          </a:prstGeom>
          <a:noFill/>
          <a:ln w="38100">
            <a:solidFill>
              <a:schemeClr val="bg2">
                <a:lumMod val="9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15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6472" t="30213" r="38125" b="15221"/>
          <a:stretch/>
        </p:blipFill>
        <p:spPr bwMode="auto">
          <a:xfrm>
            <a:off x="1335313" y="551543"/>
            <a:ext cx="6154058" cy="4063999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V="1">
            <a:off x="1371600" y="5030820"/>
            <a:ext cx="80844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Памятник героям-автомобилистам (скульптор - Александр Рукавишников</a:t>
            </a:r>
            <a:r>
              <a:rPr lang="ru-RU" sz="2800" b="1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). На одном из пилонов – имя </a:t>
            </a:r>
            <a:r>
              <a:rPr lang="ru-RU" sz="2800" b="1" i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Хоружи</a:t>
            </a:r>
            <a:r>
              <a:rPr lang="ru-RU" sz="2800" b="1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В.К.</a:t>
            </a:r>
            <a:endParaRPr lang="ru-RU" sz="2800" b="1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05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5"/>
          <p:cNvSpPr txBox="1">
            <a:spLocks/>
          </p:cNvSpPr>
          <p:nvPr/>
        </p:nvSpPr>
        <p:spPr>
          <a:xfrm>
            <a:off x="5921830" y="870858"/>
            <a:ext cx="6081484" cy="178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Волков Юрий Петрович, </a:t>
            </a:r>
          </a:p>
          <a:p>
            <a:r>
              <a:rPr lang="ru-RU" sz="28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полный кавалер Ордена Трудовой Славы</a:t>
            </a:r>
          </a:p>
        </p:txBody>
      </p:sp>
      <p:pic>
        <p:nvPicPr>
          <p:cNvPr id="6" name="Рисунок 5" descr="https://ivnecropol.ru/wp-content/uploads/Volkov_YP_pkots_f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46629"/>
            <a:ext cx="3338286" cy="4557485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3" t="11383" r="10139" b="10685"/>
          <a:stretch/>
        </p:blipFill>
        <p:spPr bwMode="auto">
          <a:xfrm>
            <a:off x="6529286" y="2968007"/>
            <a:ext cx="2433285" cy="1866918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18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5"/>
          <p:cNvSpPr txBox="1">
            <a:spLocks/>
          </p:cNvSpPr>
          <p:nvPr/>
        </p:nvSpPr>
        <p:spPr>
          <a:xfrm>
            <a:off x="5558972" y="1016000"/>
            <a:ext cx="6081484" cy="178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Мельников Борис Николаевич </a:t>
            </a:r>
            <a:r>
              <a:rPr lang="ru-RU" sz="28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ученый с мировым именем, Лауреат Государственной премии СССР в области науки и техники</a:t>
            </a:r>
            <a:endParaRPr lang="ru-RU" sz="2800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ivnecropol.ru/wp-content/uploads/Melnikov_BN_ivhte_f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27" y="1030514"/>
            <a:ext cx="3672116" cy="4760686"/>
          </a:xfrm>
          <a:prstGeom prst="rect">
            <a:avLst/>
          </a:prstGeom>
          <a:noFill/>
          <a:ln w="28575">
            <a:solidFill>
              <a:schemeClr val="accent1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0322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5"/>
          <p:cNvSpPr txBox="1">
            <a:spLocks/>
          </p:cNvSpPr>
          <p:nvPr/>
        </p:nvSpPr>
        <p:spPr>
          <a:xfrm>
            <a:off x="5558972" y="1016000"/>
            <a:ext cx="6081484" cy="178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38" y="943429"/>
            <a:ext cx="3912054" cy="5007429"/>
          </a:xfrm>
          <a:prstGeom prst="rect">
            <a:avLst/>
          </a:prstGeom>
          <a:noFill/>
          <a:ln w="38100">
            <a:solidFill>
              <a:schemeClr val="accent1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9315" y="1537064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Кукушкин Владимир Васильевич- </a:t>
            </a:r>
            <a:r>
              <a:rPr lang="ru-RU" sz="28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экономических наук, профессор, действительный член Российской Академии транспорта, Почетный работник транспорта России, Почетный работник среднего профессионального образования РФ</a:t>
            </a:r>
            <a:endParaRPr lang="ru-RU" sz="2800" b="1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8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25029" y="1133564"/>
            <a:ext cx="2378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Мирской А.Н.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181" y="897720"/>
            <a:ext cx="3933099" cy="5248899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6000" y="1883119"/>
            <a:ext cx="49813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E7F9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РЕГИОНАЛЬНОГО СОЮЗА </a:t>
            </a:r>
            <a:r>
              <a:rPr lang="ru-RU" b="1" i="1" dirty="0">
                <a:solidFill>
                  <a:srgbClr val="E7F9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"ИВАНОВСКОЕ ОБЛАСТНОЕ ОБЪЕДИНЕНИЕ ОРГАНИЗАЦИЙ ПРОФСОЮЗОВ</a:t>
            </a:r>
            <a:r>
              <a:rPr lang="ru-RU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61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5C0A57-D7FE-91C2-7EB2-3F7E9A7C2F1E}"/>
              </a:ext>
            </a:extLst>
          </p:cNvPr>
          <p:cNvSpPr txBox="1"/>
          <p:nvPr/>
        </p:nvSpPr>
        <p:spPr>
          <a:xfrm>
            <a:off x="2003554" y="2159620"/>
            <a:ext cx="900843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Сегодня наши выпускники:</a:t>
            </a:r>
            <a:endParaRPr lang="ru-RU" sz="54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69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952" r="21319" b="8590"/>
          <a:stretch/>
        </p:blipFill>
        <p:spPr bwMode="auto">
          <a:xfrm>
            <a:off x="1256930" y="1808480"/>
            <a:ext cx="4094487" cy="3556000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00778" y="5561873"/>
            <a:ext cx="2424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Шишкин Д.А.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2869" y="5582194"/>
            <a:ext cx="2868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Молочников А.А.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498" y="1869441"/>
            <a:ext cx="3643086" cy="3643086"/>
          </a:xfrm>
          <a:prstGeom prst="rect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5"/>
          <p:cNvSpPr txBox="1">
            <a:spLocks/>
          </p:cNvSpPr>
          <p:nvPr/>
        </p:nvSpPr>
        <p:spPr>
          <a:xfrm>
            <a:off x="1143726" y="600891"/>
            <a:ext cx="7268754" cy="616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ГОСУДАРСТВЕННОЙ СЛУЖБЕ</a:t>
            </a:r>
            <a:endParaRPr lang="ru-RU" sz="2800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0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037" t="1151" r="30696" b="349"/>
          <a:stretch/>
        </p:blipFill>
        <p:spPr>
          <a:xfrm>
            <a:off x="732974" y="296429"/>
            <a:ext cx="4535713" cy="639698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6647" t="45584" r="42413" b="27629"/>
          <a:stretch/>
        </p:blipFill>
        <p:spPr>
          <a:xfrm>
            <a:off x="5614595" y="3494920"/>
            <a:ext cx="6214545" cy="2286003"/>
          </a:xfrm>
          <a:prstGeom prst="rect">
            <a:avLst/>
          </a:prstGeom>
          <a:ln w="38100">
            <a:solidFill>
              <a:schemeClr val="bg1">
                <a:lumMod val="8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1683" t="812" r="29818" b="70686"/>
          <a:stretch/>
        </p:blipFill>
        <p:spPr>
          <a:xfrm>
            <a:off x="5399313" y="296429"/>
            <a:ext cx="6429827" cy="2793204"/>
          </a:xfrm>
          <a:prstGeom prst="rect">
            <a:avLst/>
          </a:prstGeom>
          <a:ln w="38100">
            <a:solidFill>
              <a:schemeClr val="bg2">
                <a:lumMod val="9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7329711" y="609599"/>
            <a:ext cx="4296229" cy="1248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38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un9-77.userapi.com/s/v1/ig2/x_2hvTsqVUEnWqiQwiy6mF47glSHepB20NpD5bPnPUTprNKzJhSyHzM8fR0-9IW_hGUCJyTc4EVEsVLQCLu84kql.jpg?quality=95&amp;as=32x37,48x56,72x84,108x126,160x186,240x280,360x420,480x559,540x629,640x746,701x817&amp;from=bu&amp;cs=701x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6" r="5421" b="5900"/>
          <a:stretch/>
        </p:blipFill>
        <p:spPr bwMode="auto">
          <a:xfrm>
            <a:off x="1406434" y="1595122"/>
            <a:ext cx="3274396" cy="3338284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96275" y="5183050"/>
            <a:ext cx="24335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Махайков</a:t>
            </a:r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Р.А.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24372" t="17396" r="36504" b="38063"/>
          <a:stretch/>
        </p:blipFill>
        <p:spPr bwMode="auto">
          <a:xfrm>
            <a:off x="5581286" y="1535611"/>
            <a:ext cx="4892221" cy="3396344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6832" y="5123935"/>
            <a:ext cx="21034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Андреев</a:t>
            </a:r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Д.В.</a:t>
            </a:r>
            <a:endParaRPr lang="ru-RU" sz="2400" b="1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Текст 5"/>
          <p:cNvSpPr txBox="1">
            <a:spLocks/>
          </p:cNvSpPr>
          <p:nvPr/>
        </p:nvSpPr>
        <p:spPr>
          <a:xfrm>
            <a:off x="1574801" y="548641"/>
            <a:ext cx="4747622" cy="616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БИЗНЕСЕ</a:t>
            </a:r>
            <a:endParaRPr lang="ru-RU" sz="2800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8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916" y="1767840"/>
            <a:ext cx="3672113" cy="3672114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sun9-58.userapi.com/s/v1/if2/bhn7veT7mitIqWWwQOfJuKBG_2zYBkUGmRccl2ZJpCy3GaXKf9REMwWHvprx8gNKGmvVbQQTSuOUkcp3n_Q--Xpn.jpg?quality=95&amp;as=32x18,48x27,72x41,108x61,160x90,240x136,360x204,480x271,540x305,640x362,720x407,939x531&amp;from=bu&amp;cs=939x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24" t="31214" r="13436" b="49228"/>
          <a:stretch/>
        </p:blipFill>
        <p:spPr bwMode="auto">
          <a:xfrm>
            <a:off x="6611257" y="1953491"/>
            <a:ext cx="4020457" cy="3409537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40411" y="5634445"/>
            <a:ext cx="2205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Галкин И.М.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2229" y="5547359"/>
            <a:ext cx="26800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Потяпкин</a:t>
            </a:r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Н.Е.</a:t>
            </a:r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>
            <a:off x="1653177" y="574764"/>
            <a:ext cx="9672320" cy="8882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ПРОМЫШЛЕННЫХ И СЕЛЬСКОХОЗЯЙСТВЕННЫХ ПРЕДПРИЯТИЯХ</a:t>
            </a:r>
            <a:endParaRPr lang="ru-RU" sz="2800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85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864" t="22570" r="10065" b="8185"/>
          <a:stretch/>
        </p:blipFill>
        <p:spPr>
          <a:xfrm>
            <a:off x="1596572" y="681033"/>
            <a:ext cx="9114971" cy="4790851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625600" y="5718628"/>
            <a:ext cx="5704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 выпускников</a:t>
            </a:r>
          </a:p>
        </p:txBody>
      </p:sp>
    </p:spTree>
    <p:extLst>
      <p:ext uri="{BB962C8B-B14F-4D97-AF65-F5344CB8AC3E}">
        <p14:creationId xmlns:p14="http://schemas.microsoft.com/office/powerpoint/2010/main" val="351288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9986" t="14649" r="31332" b="15588"/>
          <a:stretch/>
        </p:blipFill>
        <p:spPr bwMode="auto">
          <a:xfrm>
            <a:off x="624114" y="333829"/>
            <a:ext cx="10929257" cy="6096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5C0A57-D7FE-91C2-7EB2-3F7E9A7C2F1E}"/>
              </a:ext>
            </a:extLst>
          </p:cNvPr>
          <p:cNvSpPr txBox="1"/>
          <p:nvPr/>
        </p:nvSpPr>
        <p:spPr>
          <a:xfrm>
            <a:off x="1789611" y="1650169"/>
            <a:ext cx="849085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5400" b="1" i="1" dirty="0" smtClean="0">
                <a:solidFill>
                  <a:srgbClr val="0080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продолжение следует</a:t>
            </a:r>
            <a:endParaRPr lang="ru-RU" sz="5400" b="1" i="1" u="sng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00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6088" t="16620" r="13299" b="14732"/>
          <a:stretch/>
        </p:blipFill>
        <p:spPr>
          <a:xfrm>
            <a:off x="682172" y="1155339"/>
            <a:ext cx="9187542" cy="5021942"/>
          </a:xfrm>
          <a:prstGeom prst="rect">
            <a:avLst/>
          </a:prstGeom>
          <a:ln w="38100">
            <a:solidFill>
              <a:schemeClr val="bg2">
                <a:lumMod val="90000"/>
              </a:schemeClr>
            </a:solidFill>
          </a:ln>
        </p:spPr>
      </p:pic>
      <p:sp>
        <p:nvSpPr>
          <p:cNvPr id="2" name="Овал 1"/>
          <p:cNvSpPr/>
          <p:nvPr/>
        </p:nvSpPr>
        <p:spPr>
          <a:xfrm>
            <a:off x="7811589" y="1894114"/>
            <a:ext cx="914400" cy="3082834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48506" t="36165" r="13106" b="18623"/>
          <a:stretch/>
        </p:blipFill>
        <p:spPr bwMode="auto">
          <a:xfrm>
            <a:off x="9474927" y="444137"/>
            <a:ext cx="1824446" cy="1229360"/>
          </a:xfrm>
          <a:prstGeom prst="rect">
            <a:avLst/>
          </a:prstGeom>
          <a:ln w="38100">
            <a:solidFill>
              <a:srgbClr val="009999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8234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67744" y="675306"/>
            <a:ext cx="8934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1940 год - Ивановский автотранспортный техникум </a:t>
            </a:r>
          </a:p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1962 год - Ивановский автомобильно-дорожный техникум </a:t>
            </a:r>
          </a:p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1972 год - Ивановский автотранспортный техникум </a:t>
            </a:r>
          </a:p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1990 год - Ивановский автотранспортный колледж </a:t>
            </a:r>
            <a:endParaRPr lang="ru-RU" sz="2000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 год - Государственное образовательное учреждение среднего профессионального образования Ивановский автотранспортный колледж </a:t>
            </a:r>
          </a:p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2004 год - Федеральное государственное образовательное учреждение </a:t>
            </a:r>
          </a:p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профессионального образования «Ивановский автотранспортный колледж» </a:t>
            </a:r>
          </a:p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 год - областное государственное бюджетное образовательное учреждение среднего профессионального образования «Ивановский автотранспортный колледж» </a:t>
            </a:r>
          </a:p>
          <a:p>
            <a:r>
              <a:rPr lang="ru-RU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 год - областное государственное бюджетное профессиональное образовательное учреждение «Ивановский автотранспортный колледж» </a:t>
            </a:r>
          </a:p>
        </p:txBody>
      </p:sp>
      <p:pic>
        <p:nvPicPr>
          <p:cNvPr id="8" name="Picture 2" descr="https://meshok.net/i/240541227.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51" b="49757"/>
          <a:stretch/>
        </p:blipFill>
        <p:spPr bwMode="auto">
          <a:xfrm>
            <a:off x="10252799" y="780512"/>
            <a:ext cx="1149532" cy="10076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bg2">
                <a:lumMod val="90000"/>
              </a:schemeClr>
            </a:solidFill>
          </a:ln>
        </p:spPr>
      </p:pic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114" y="2207221"/>
            <a:ext cx="1126217" cy="1195169"/>
          </a:xfrm>
          <a:prstGeom prst="rect">
            <a:avLst/>
          </a:prstGeom>
          <a:noFill/>
          <a:ln w="28575"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172" y="3932464"/>
            <a:ext cx="1175657" cy="1175657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719" y="5442857"/>
            <a:ext cx="2547519" cy="743404"/>
          </a:xfrm>
          <a:prstGeom prst="rect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4" t="12783" r="845" b="11979"/>
          <a:stretch/>
        </p:blipFill>
        <p:spPr bwMode="auto">
          <a:xfrm>
            <a:off x="4978400" y="5427125"/>
            <a:ext cx="2699657" cy="814019"/>
          </a:xfrm>
          <a:prstGeom prst="rect">
            <a:avLst/>
          </a:prstGeom>
          <a:noFill/>
          <a:ln w="38100"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05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5C0A57-D7FE-91C2-7EB2-3F7E9A7C2F1E}"/>
              </a:ext>
            </a:extLst>
          </p:cNvPr>
          <p:cNvSpPr txBox="1"/>
          <p:nvPr/>
        </p:nvSpPr>
        <p:spPr>
          <a:xfrm>
            <a:off x="1755361" y="1467290"/>
            <a:ext cx="9008435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Менялись учредители, изм</a:t>
            </a:r>
            <a:r>
              <a:rPr lang="ru-RU" sz="44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енялось имя, неизменным оставалось главное – подготовка кадров для автотранспортной отрасли экономики </a:t>
            </a:r>
            <a:endParaRPr lang="ru-RU" sz="44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92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4599" y="331933"/>
            <a:ext cx="9439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Специальности, по которым в </a:t>
            </a:r>
            <a:r>
              <a:rPr lang="ru-RU" sz="3600" b="1" i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техникуме и,</a:t>
            </a:r>
            <a:r>
              <a:rPr lang="ru-RU" sz="3600" b="1" i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позднее, </a:t>
            </a:r>
            <a:r>
              <a:rPr lang="ru-RU" sz="3600" b="1" i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колледже </a:t>
            </a:r>
            <a:r>
              <a:rPr lang="ru-RU" sz="3600" b="1" i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готовили специалистов:</a:t>
            </a:r>
            <a:endParaRPr lang="ru-RU" sz="3600" b="1" i="1" u="sng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5769" y="1972945"/>
            <a:ext cx="98224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Техническое обслуживание и ремонт автомобильного транспорта</a:t>
            </a:r>
            <a:endParaRPr lang="ru-RU" sz="2400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Правоохранительная деятельность на автомобильном транспорте</a:t>
            </a:r>
          </a:p>
          <a:p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Правоведение</a:t>
            </a:r>
          </a:p>
          <a:p>
            <a:pPr marL="342900" indent="-342900">
              <a:buFontTx/>
              <a:buChar char="-"/>
            </a:pPr>
            <a:endParaRPr lang="ru-RU" sz="2400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Экономика и бухгалтерский учет</a:t>
            </a:r>
          </a:p>
          <a:p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Коммерция</a:t>
            </a:r>
          </a:p>
          <a:p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Торговое дело</a:t>
            </a:r>
          </a:p>
          <a:p>
            <a:pPr marL="342900" indent="-342900">
              <a:buFontTx/>
              <a:buChar char="-"/>
            </a:pPr>
            <a:endParaRPr lang="ru-RU" sz="2400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Сервис на транспорте</a:t>
            </a:r>
          </a:p>
          <a:p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перевозок и управление на транспорте</a:t>
            </a:r>
          </a:p>
        </p:txBody>
      </p:sp>
      <p:pic>
        <p:nvPicPr>
          <p:cNvPr id="4" name="Рисунок 3" descr="Picture background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00"/>
          <a:stretch/>
        </p:blipFill>
        <p:spPr bwMode="auto">
          <a:xfrm>
            <a:off x="10629488" y="1927774"/>
            <a:ext cx="711200" cy="667656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0300" y="5531375"/>
            <a:ext cx="618247" cy="640659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0609161" y="2982783"/>
            <a:ext cx="796924" cy="79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577" y="4056181"/>
            <a:ext cx="868363" cy="8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79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un9-13.userapi.com/s/v1/if2/PATWylor_mQfDzfeQ--U7cBXLPzECM1ProjRcQPsi9xoSuX58K8elSrf74JuytdjCgnErhnwiQoVRwIEyqrbOkDw.jpg?quality=95&amp;as=32x14,48x22,72x32,108x49,160x72,240x108,360x162,480x216,540x243,640x288,720x324,1080x486,1280x576,1440x648,2560x1152&amp;from=bu&amp;u=AYtLMLGi7fpghK83zxXVYlRVrBKOf6bQa4R3_WN4Sco&amp;cs=1280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8" t="20932" r="28298" b="5258"/>
          <a:stretch/>
        </p:blipFill>
        <p:spPr bwMode="auto">
          <a:xfrm>
            <a:off x="4583612" y="725271"/>
            <a:ext cx="2728686" cy="1699338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sun9-83.userapi.com/s/v1/if2/b5Lq4ADbjbUFgXBxbNw1OKZgE__W2P6_HDFDIEcH5j2zmpBwu9GTpPQTX4lclGkdqeJPR4b5pDbd_YuRTEvtI8Y4.jpg?quality=95&amp;as=32x14,48x22,72x32,108x49,160x72,240x108,360x162,480x216,540x243,640x288,720x324,1080x486,1280x576,1440x648,2560x1152&amp;from=bu&amp;u=Txur4GQwYWhjfLjF3oB-9-ktS3jnzYkQZeXDqg9qAjY&amp;cs=1280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1" t="9554" r="7854" b="7405"/>
          <a:stretch/>
        </p:blipFill>
        <p:spPr bwMode="auto">
          <a:xfrm>
            <a:off x="7871819" y="808447"/>
            <a:ext cx="2626520" cy="1686559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sun9-77.userapi.com/s/v1/if2/KdRzh999a9JuxHNohyK5JRKuZ6zOOmzAr_WHaM4njLJqU-45s25t6wWi9zwV-UpRYnsdZ5igt0PrROB5qg6th1jS.jpg?quality=95&amp;as=32x14,48x22,72x32,108x49,160x72,240x108,360x162,480x216,540x243,640x288,720x324,1080x486,1280x576,1440x648,2560x1152&amp;from=bu&amp;u=HmGa-KDPFyxf8wLcYt9IuMEQxvjhJ3Lsb0MBHMmXGgs&amp;cs=1280x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1" t="298" r="9609" b="9492"/>
          <a:stretch/>
        </p:blipFill>
        <p:spPr bwMode="auto">
          <a:xfrm>
            <a:off x="7326811" y="2650862"/>
            <a:ext cx="2757714" cy="2239001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s://sun9-78.userapi.com/s/v1/if2/T5mhJv3p6i_jqakYubj7itv3r3YIT3ZfkTLGO8gm1uY3jqjgAZn5teNMfhTZopIe6lpAa1IQfoBt6w3e-cxuAL8R.jpg?quality=95&amp;as=32x14,48x22,72x32,108x49,160x72,240x108,360x162,480x216,540x243,640x288,720x324,1080x486,1280x576,1440x648,2560x1152&amp;from=bu&amp;u=fa3Q9dEWNCu1B-2qJY6Ewe-7sqNUGOrhFfJ9JyovHIk&amp;cs=1280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98" t="49246" r="37402" b="19832"/>
          <a:stretch/>
        </p:blipFill>
        <p:spPr bwMode="auto">
          <a:xfrm rot="1020017">
            <a:off x="5665840" y="3873832"/>
            <a:ext cx="2425258" cy="1448291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sun9-77.userapi.com/s/v1/if2/muFyUQ8l_RwThpn00JrviJE7JlUShwjmmcPbcoKPJko8JPiXAZYi8cVKpK_WEwe46Nz8LUIX7-yjeIO6iVUZdxbp.jpg?quality=95&amp;as=32x14,48x22,72x32,108x49,160x72,240x108,360x162,480x216,540x243,640x288,720x324,1080x486,1280x576,1440x648,2560x1152&amp;from=bu&amp;u=6RQFujwu3TWfqxCE4X1d-ohVwy7DKPmA3BLxO6Gav34&amp;cs=1280x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6" t="9822" r="12467" b="13459"/>
          <a:stretch/>
        </p:blipFill>
        <p:spPr bwMode="auto">
          <a:xfrm>
            <a:off x="5071290" y="1909557"/>
            <a:ext cx="2439701" cy="1597096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https://sun9-78.userapi.com/s/v1/if2/T5mhJv3p6i_jqakYubj7itv3r3YIT3ZfkTLGO8gm1uY3jqjgAZn5teNMfhTZopIe6lpAa1IQfoBt6w3e-cxuAL8R.jpg?quality=95&amp;as=32x14,48x22,72x32,108x49,160x72,240x108,360x162,480x216,540x243,640x288,720x324,1080x486,1280x576,1440x648,2560x1152&amp;from=bu&amp;u=fa3Q9dEWNCu1B-2qJY6Ewe-7sqNUGOrhFfJ9JyovHIk&amp;cs=1280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2" t="68287" r="9491" b="1555"/>
          <a:stretch/>
        </p:blipFill>
        <p:spPr bwMode="auto">
          <a:xfrm>
            <a:off x="3579223" y="4058197"/>
            <a:ext cx="2629988" cy="1504082"/>
          </a:xfrm>
          <a:prstGeom prst="rect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2367" t="8086" r="84024" b="60764"/>
          <a:stretch/>
        </p:blipFill>
        <p:spPr>
          <a:xfrm>
            <a:off x="9888583" y="1687205"/>
            <a:ext cx="1435460" cy="193045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" name="Picture 2" descr="https://ivatk.ru/images/morfeoshow/____________-7289/big/1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392" y="3981270"/>
            <a:ext cx="2757713" cy="1837328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https://sun9-80.userapi.com/s/v1/if2/WgsKehmTmDP1fEXZbTfDtFnCzFcehfRoN9y93xG69wdyqoSfZH_NRbcYHfb2aZqsSOYg3bJvCqubweW5Rvl2anx9.jpg?quality=95&amp;as=32x14,48x22,72x32,108x49,160x72,240x108,360x162,480x216,540x243,640x288,720x324,1080x486,1280x576,1440x648,1600x720&amp;from=bu&amp;u=sY0hakvJB7jjQud9Te6L0OXRPp4Lnc2e3ASKFRSHL-s&amp;cs=1280x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2" t="18287" r="25442" b="21924"/>
          <a:stretch/>
        </p:blipFill>
        <p:spPr bwMode="auto">
          <a:xfrm>
            <a:off x="3352172" y="2384699"/>
            <a:ext cx="1905286" cy="1262742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5C0A57-D7FE-91C2-7EB2-3F7E9A7C2F1E}"/>
              </a:ext>
            </a:extLst>
          </p:cNvPr>
          <p:cNvSpPr txBox="1"/>
          <p:nvPr/>
        </p:nvSpPr>
        <p:spPr>
          <a:xfrm>
            <a:off x="618891" y="970901"/>
            <a:ext cx="31562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Не только учеба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5C0A57-D7FE-91C2-7EB2-3F7E9A7C2F1E}"/>
              </a:ext>
            </a:extLst>
          </p:cNvPr>
          <p:cNvSpPr txBox="1"/>
          <p:nvPr/>
        </p:nvSpPr>
        <p:spPr>
          <a:xfrm>
            <a:off x="2003554" y="2224934"/>
            <a:ext cx="900843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Преподаватели разных лет:</a:t>
            </a:r>
            <a:endParaRPr lang="ru-RU" sz="54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55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4593</TotalTime>
  <Words>673</Words>
  <Application>Microsoft Office PowerPoint</Application>
  <PresentationFormat>Широкоэкранный</PresentationFormat>
  <Paragraphs>136</Paragraphs>
  <Slides>33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истории Ивановского автотранспортного колледжа</dc:title>
  <dc:creator>11-1104</dc:creator>
  <cp:lastModifiedBy>11-1104</cp:lastModifiedBy>
  <cp:revision>87</cp:revision>
  <dcterms:created xsi:type="dcterms:W3CDTF">2025-09-29T10:28:18Z</dcterms:created>
  <dcterms:modified xsi:type="dcterms:W3CDTF">2026-04-28T10:41:34Z</dcterms:modified>
</cp:coreProperties>
</file>